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sldIdLst>
    <p:sldId id="307" r:id="rId2"/>
    <p:sldId id="257" r:id="rId3"/>
    <p:sldId id="261" r:id="rId4"/>
    <p:sldId id="262" r:id="rId5"/>
    <p:sldId id="263" r:id="rId6"/>
    <p:sldId id="306" r:id="rId7"/>
    <p:sldId id="269" r:id="rId8"/>
    <p:sldId id="300" r:id="rId9"/>
    <p:sldId id="291" r:id="rId10"/>
    <p:sldId id="265" r:id="rId11"/>
    <p:sldId id="266" r:id="rId12"/>
    <p:sldId id="559" r:id="rId13"/>
    <p:sldId id="554" r:id="rId14"/>
    <p:sldId id="267" r:id="rId15"/>
    <p:sldId id="296" r:id="rId16"/>
    <p:sldId id="292" r:id="rId17"/>
    <p:sldId id="270" r:id="rId18"/>
    <p:sldId id="302" r:id="rId19"/>
    <p:sldId id="259" r:id="rId20"/>
    <p:sldId id="295" r:id="rId21"/>
    <p:sldId id="304" r:id="rId22"/>
    <p:sldId id="667" r:id="rId23"/>
    <p:sldId id="668" r:id="rId24"/>
    <p:sldId id="650" r:id="rId25"/>
    <p:sldId id="645" r:id="rId26"/>
    <p:sldId id="661" r:id="rId27"/>
    <p:sldId id="662" r:id="rId28"/>
    <p:sldId id="258" r:id="rId29"/>
    <p:sldId id="658" r:id="rId30"/>
    <p:sldId id="285" r:id="rId31"/>
    <p:sldId id="297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310" r:id="rId44"/>
    <p:sldId id="678" r:id="rId45"/>
    <p:sldId id="280" r:id="rId46"/>
    <p:sldId id="565" r:id="rId47"/>
    <p:sldId id="682" r:id="rId48"/>
    <p:sldId id="320" r:id="rId49"/>
    <p:sldId id="683" r:id="rId50"/>
    <p:sldId id="679" r:id="rId51"/>
    <p:sldId id="309" r:id="rId52"/>
    <p:sldId id="680" r:id="rId53"/>
    <p:sldId id="323" r:id="rId54"/>
    <p:sldId id="329" r:id="rId55"/>
    <p:sldId id="690" r:id="rId56"/>
    <p:sldId id="685" r:id="rId5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06/19/2023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19.06.2023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19.06.2023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19.06.2023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9.png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67.png"/><Relationship Id="rId4" Type="http://schemas.openxmlformats.org/officeDocument/2006/relationships/hyperlink" Target="https://arxiv.org/abs/1411.1784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langchain.com/do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03414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b="1" dirty="0"/>
              <a:t>l</a:t>
            </a:r>
            <a:r>
              <a:rPr lang="en-DE" sz="2600" b="1" dirty="0"/>
              <a:t>earning by trial-and-error</a:t>
            </a:r>
            <a:r>
              <a:rPr lang="en-DE" sz="2600" dirty="0"/>
              <a:t> (</a:t>
            </a:r>
            <a:r>
              <a:rPr lang="en-GB" sz="2600" dirty="0"/>
              <a:t>e</a:t>
            </a:r>
            <a:r>
              <a:rPr lang="en-DE" sz="2600" dirty="0"/>
              <a:t>xploration and exploitation)</a:t>
            </a:r>
            <a:endParaRPr lang="en-DE" sz="2600" b="1" dirty="0"/>
          </a:p>
          <a:p>
            <a:r>
              <a:rPr lang="en-GB" sz="2600" dirty="0"/>
              <a:t>g</a:t>
            </a:r>
            <a:r>
              <a:rPr lang="en-DE" sz="2600" dirty="0"/>
              <a:t>oal-based approach </a:t>
            </a:r>
            <a:r>
              <a:rPr lang="en-DE" sz="2600" dirty="0">
                <a:sym typeface="Wingdings" pitchFamily="2" charset="2"/>
              </a:rPr>
              <a:t> more generic than supervised learning (but sparse reward signals)</a:t>
            </a:r>
            <a:endParaRPr lang="en-DE" sz="2600" dirty="0"/>
          </a:p>
          <a:p>
            <a:r>
              <a:rPr lang="en-GB" sz="2600" dirty="0"/>
              <a:t>r</a:t>
            </a:r>
            <a:r>
              <a:rPr lang="en-DE" sz="2600" dirty="0"/>
              <a:t>eceiving feedback from the environment, </a:t>
            </a:r>
            <a:r>
              <a:rPr lang="en-GB" sz="2600" dirty="0"/>
              <a:t>n</a:t>
            </a:r>
            <a:r>
              <a:rPr lang="en-DE" sz="2600" dirty="0"/>
              <a:t>o supervision</a:t>
            </a:r>
          </a:p>
          <a:p>
            <a:r>
              <a:rPr lang="en-GB" sz="2600" dirty="0"/>
              <a:t>formalization of sequential decision making (delayed rewards)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9441613" y="1933200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98E77-8BA3-A5D3-C0E1-3BA01684F0D6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r>
              <a:rPr lang="en-GB" dirty="0"/>
              <a:t>(e.g., maximum margin in SVM, translation invariance in CNN)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crucial piece of generalization</a:t>
            </a:r>
          </a:p>
          <a:p>
            <a:endParaRPr lang="en-GB" dirty="0"/>
          </a:p>
          <a:p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1D255-55B6-6F3D-3186-CEA62D3420E8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</a:t>
            </a:r>
            <a:r>
              <a:rPr lang="en-GB" dirty="0"/>
              <a:t>ML Methods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endParaRPr lang="en-GB" sz="2400" dirty="0"/>
          </a:p>
          <a:p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r>
              <a:rPr lang="en-DE" sz="2400" dirty="0"/>
              <a:t>and even unsupervised learning (e.g., </a:t>
            </a:r>
            <a:r>
              <a:rPr lang="en-GB" sz="2400" dirty="0"/>
              <a:t>maximum variance axes in PCA</a:t>
            </a:r>
            <a:r>
              <a:rPr lang="en-DE" sz="2400" dirty="0"/>
              <a:t>)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Also, 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18794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4739294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3854941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4922446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3429000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4800793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199568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4922446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3234088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3429000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1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7643740" y="1771298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003920" y="252033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02BF8-62E8-F5E1-D0B3-6CE228108D8D}"/>
              </a:ext>
            </a:extLst>
          </p:cNvPr>
          <p:cNvCxnSpPr>
            <a:stCxn id="11" idx="3"/>
          </p:cNvCxnSpPr>
          <p:nvPr/>
        </p:nvCxnSpPr>
        <p:spPr>
          <a:xfrm flipV="1">
            <a:off x="8410873" y="1771298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AE2E7-96C6-94CA-F341-7AA127186BBD}"/>
              </a:ext>
            </a:extLst>
          </p:cNvPr>
          <p:cNvCxnSpPr>
            <a:stCxn id="12" idx="3"/>
          </p:cNvCxnSpPr>
          <p:nvPr/>
        </p:nvCxnSpPr>
        <p:spPr>
          <a:xfrm flipV="1">
            <a:off x="8683914" y="2454966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able&#10;&#10;Description automatically generated">
            <a:extLst>
              <a:ext uri="{FF2B5EF4-FFF2-40B4-BE49-F238E27FC236}">
                <a16:creationId xmlns:a16="http://schemas.microsoft.com/office/drawing/2014/main" id="{ACBD6080-2597-9A38-7C6A-0079B91E8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324" y="4291864"/>
            <a:ext cx="3619500" cy="2095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D3A0C2-DAF5-664F-98CD-9FBF7AC6F33F}"/>
              </a:ext>
            </a:extLst>
          </p:cNvPr>
          <p:cNvSpPr txBox="1"/>
          <p:nvPr/>
        </p:nvSpPr>
        <p:spPr>
          <a:xfrm>
            <a:off x="9706863" y="3922532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52A21-E35D-FB74-7877-F20BD0570893}"/>
              </a:ext>
            </a:extLst>
          </p:cNvPr>
          <p:cNvSpPr txBox="1"/>
          <p:nvPr/>
        </p:nvSpPr>
        <p:spPr>
          <a:xfrm>
            <a:off x="10853740" y="587203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175860" y="1546327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F4D6AB-5B36-E6D9-6070-B65409A4E2D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7086511" y="1730993"/>
            <a:ext cx="557229" cy="22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 ImageNet</a:t>
            </a:r>
            <a:r>
              <a:rPr lang="en-GB" sz="2400" dirty="0"/>
              <a:t>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777945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309118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137691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233239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dirty="0"/>
              <a:t>example: machine translation (sequence-to-sequence model)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context awareness via embeddings and (formerly) recurrent neural networks (RNN) or (nowadays) self-attention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LLMs: </a:t>
            </a:r>
            <a:r>
              <a:rPr lang="en-GB" dirty="0"/>
              <a:t>transformer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396F1-A414-02D1-E9FE-70DCE0DF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19" y="3879691"/>
            <a:ext cx="4518629" cy="1514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92B94-169D-A368-E4E4-82677293D3E2}"/>
              </a:ext>
            </a:extLst>
          </p:cNvPr>
          <p:cNvSpPr txBox="1"/>
          <p:nvPr/>
        </p:nvSpPr>
        <p:spPr>
          <a:xfrm>
            <a:off x="11286378" y="53765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02E1E-B810-C216-8650-10EE4814E57B}"/>
              </a:ext>
            </a:extLst>
          </p:cNvPr>
          <p:cNvSpPr txBox="1"/>
          <p:nvPr/>
        </p:nvSpPr>
        <p:spPr>
          <a:xfrm>
            <a:off x="6809702" y="2125365"/>
            <a:ext cx="24752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encoder-only transformers, example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5BB09-4CD0-8F96-C6F7-12B624882F89}"/>
              </a:ext>
            </a:extLst>
          </p:cNvPr>
          <p:cNvSpPr txBox="1"/>
          <p:nvPr/>
        </p:nvSpPr>
        <p:spPr>
          <a:xfrm>
            <a:off x="9500851" y="2130428"/>
            <a:ext cx="24752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decoder-only transformers (auto-regressive model), example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: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66828-0FD7-0ABA-4522-A18FD8793DDC}"/>
              </a:ext>
            </a:extLst>
          </p:cNvPr>
          <p:cNvSpPr txBox="1"/>
          <p:nvPr/>
        </p:nvSpPr>
        <p:spPr>
          <a:xfrm>
            <a:off x="9701732" y="5802170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Mechanism: </a:t>
            </a:r>
            <a:r>
              <a:rPr lang="en-DE" dirty="0"/>
              <a:t>Scaled Dot-Product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424471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013051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296627" y="1480979"/>
            <a:ext cx="939784" cy="71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limited),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DE" sz="2600" dirty="0"/>
                  <a:t>extend usual GAN in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foresee: emotions or consciousness occur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</a:t>
            </a:r>
            <a:r>
              <a:rPr lang="en-GB" dirty="0"/>
              <a:t>es for ML and Symbolic AI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26" y="1854444"/>
            <a:ext cx="5013982" cy="335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11626945" y="502960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B4E6-348D-130A-7FC6-0D3CDA4E8A16}"/>
              </a:ext>
            </a:extLst>
          </p:cNvPr>
          <p:cNvSpPr txBox="1"/>
          <p:nvPr/>
        </p:nvSpPr>
        <p:spPr>
          <a:xfrm>
            <a:off x="9204967" y="5554531"/>
            <a:ext cx="144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tool usage:</a:t>
            </a:r>
          </a:p>
          <a:p>
            <a:r>
              <a:rPr lang="en-GB" sz="2200" dirty="0" err="1">
                <a:hlinkClick r:id="rId4"/>
              </a:rPr>
              <a:t>LangChain</a:t>
            </a:r>
            <a:endParaRPr lang="en-GB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A74A59-97F2-58BA-52B1-2F560AA6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3" y="1924184"/>
            <a:ext cx="2780846" cy="180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A6CB-B109-3FBE-476D-B5BCBB2FB823}"/>
              </a:ext>
            </a:extLst>
          </p:cNvPr>
          <p:cNvSpPr txBox="1"/>
          <p:nvPr/>
        </p:nvSpPr>
        <p:spPr>
          <a:xfrm>
            <a:off x="3767329" y="3352518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C3BD-0904-BB3E-6918-40A13D01629C}"/>
              </a:ext>
            </a:extLst>
          </p:cNvPr>
          <p:cNvSpPr txBox="1"/>
          <p:nvPr/>
        </p:nvSpPr>
        <p:spPr>
          <a:xfrm>
            <a:off x="1296022" y="5554532"/>
            <a:ext cx="507450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f</a:t>
            </a:r>
            <a:r>
              <a:rPr lang="en-DE" sz="2200" dirty="0"/>
              <a:t>eature engineering for ML models also kind of symbolic knowledge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9C0F-E2D9-3852-666F-9D35E16B2CBE}"/>
              </a:ext>
            </a:extLst>
          </p:cNvPr>
          <p:cNvSpPr txBox="1"/>
          <p:nvPr/>
        </p:nvSpPr>
        <p:spPr>
          <a:xfrm>
            <a:off x="986483" y="3757396"/>
            <a:ext cx="296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Deep Reinforcement Learning and Monte Carlo Tree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12817</TotalTime>
  <Words>3741</Words>
  <Application>Microsoft Office PowerPoint</Application>
  <PresentationFormat>Widescreen</PresentationFormat>
  <Paragraphs>595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Hybrid Approaches for ML and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Inductive Bias (aka Learning Bias)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Common Core of ML Methods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But … How to Train Deep Neural Networks?</vt:lpstr>
      <vt:lpstr>Large Language Models (LLM)</vt:lpstr>
      <vt:lpstr>Embeddings</vt:lpstr>
      <vt:lpstr>Transformer</vt:lpstr>
      <vt:lpstr>Self-Attention</vt:lpstr>
      <vt:lpstr>Mechanism: Scaled Dot-Products</vt:lpstr>
      <vt:lpstr>Sequence Completion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255</cp:revision>
  <dcterms:created xsi:type="dcterms:W3CDTF">2022-07-11T13:02:20Z</dcterms:created>
  <dcterms:modified xsi:type="dcterms:W3CDTF">2023-06-19T10:21:44Z</dcterms:modified>
</cp:coreProperties>
</file>